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9" r:id="rId1"/>
  </p:sldMasterIdLst>
  <p:notesMasterIdLst>
    <p:notesMasterId r:id="rId12"/>
  </p:notesMasterIdLst>
  <p:handoutMasterIdLst>
    <p:handoutMasterId r:id="rId13"/>
  </p:handoutMasterIdLst>
  <p:sldIdLst>
    <p:sldId id="2471" r:id="rId2"/>
    <p:sldId id="2395" r:id="rId3"/>
    <p:sldId id="2391" r:id="rId4"/>
    <p:sldId id="2474" r:id="rId5"/>
    <p:sldId id="2398" r:id="rId6"/>
    <p:sldId id="2468" r:id="rId7"/>
    <p:sldId id="2469" r:id="rId8"/>
    <p:sldId id="2475" r:id="rId9"/>
    <p:sldId id="2476" r:id="rId10"/>
    <p:sldId id="2478" r:id="rId11"/>
  </p:sldIdLst>
  <p:sldSz cx="24377650" cy="13716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pos="7654" userDrawn="1">
          <p15:clr>
            <a:srgbClr val="A4A3A4"/>
          </p15:clr>
        </p15:guide>
        <p15:guide id="18" pos="14302" userDrawn="1">
          <p15:clr>
            <a:srgbClr val="A4A3A4"/>
          </p15:clr>
        </p15:guide>
        <p15:guide id="21" orient="horz" pos="4296" userDrawn="1">
          <p15:clr>
            <a:srgbClr val="A4A3A4"/>
          </p15:clr>
        </p15:guide>
        <p15:guide id="22" pos="10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7F7F7"/>
    <a:srgbClr val="E1E8FF"/>
    <a:srgbClr val="C7E2FA"/>
    <a:srgbClr val="44536A"/>
    <a:srgbClr val="000000"/>
    <a:srgbClr val="B8BBC1"/>
    <a:srgbClr val="F4F3F5"/>
    <a:srgbClr val="F3F3F3"/>
    <a:srgbClr val="FAF8FC"/>
    <a:srgbClr val="AA8A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95473" autoAdjust="0"/>
  </p:normalViewPr>
  <p:slideViewPr>
    <p:cSldViewPr snapToGrid="0" snapToObjects="1">
      <p:cViewPr varScale="1">
        <p:scale>
          <a:sx n="61" d="100"/>
          <a:sy n="61" d="100"/>
        </p:scale>
        <p:origin x="816" y="240"/>
      </p:cViewPr>
      <p:guideLst>
        <p:guide pos="7654"/>
        <p:guide pos="14302"/>
        <p:guide orient="horz" pos="4296"/>
        <p:guide pos="10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7774692-8BC4-664E-914E-A656C3C750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6FA373-42EA-A143-895C-98DEA2D20E2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D79FE-A266-A44F-B81C-3ADB9E47078D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B1FCDC-3202-B847-BF85-BF093EBD54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603E81-6447-FD43-8E7C-217A69443C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485B8-5336-704C-8F48-49F030FB78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93810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1-13T01:03:26.094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8-11-13T01:03:30.483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25 2583,'13'-171,"0"91,1-3,-4 8,0-5,3 2,2 13,3 2,0-3,3-18,-1-4,2 3,-4 17,1 3,2-3,11-16,4-3,-2 2,-8 11,-1 2,1 1,5 4,2 2,-2 0,-3 1,-1-1,-1 7,1 5,0 4,4-3,0 8,1 10,3-5,-17 30,-6-4,4 13,-8 46,11 14,-16-2,-4 7,6-2,0 3,-3 28,-4-1,-2-31,0 1,5 37,-4-2,-12-37,-1-2,8 22,0 3,-10 10,-2-1,7-16,1 3,3-6,-1 5,0-5,-2 4,-1 1,0-5,-2 5,1-5,0 5,0-2,-7 17,2-1,6-20,1-1,-5 2,-1-3,6-12,-1-4,-3 1,0-5,-1 4,1-6,9-22,-4-7,9-2,-7-67,8-25,3 1,4-10,2 15,3-5,1-1,3-6,1-2,2-3,-2 8,1-4,1 0,-2 2,1-14,0 2,-1 0,-1 1,1 1,-1 1,0 9,0 0,-2 5,-4-16,0 4,10-1,-2 4,-11 25,-1 6,14-27,-9 28,-11 26,-27 39,-6 39,6-13,-3 6,-8 26,-1 7,2-4,-2 5,6-10,0 4,2-1,6-9,4 0,0 2,-3 10,1 2,1-1,3-4,1-2,1 1,-2 1,1-1,1-1,-4 26,0-2,4-26,-2 1,5-3,6 12,1-2,-12 19,2-5,17-31,-1-5,-16 40,17-34,-7-12,8-17,0-4,0-17,0 0,29-62,0-24,5 3,2-13,-8 0,-1-9,-1 1,1 9,-2-1,1-6,-7 16,0-5,0-3,-1-1,-2 4,0-11,-3 3,-1-1,1-3,-2 11,1-3,-1 0,0 0,-2 1,2-14,-3-1,1 3,-1 4,3-7,0 3,-1 0,-3-7,-2 0,1 9,0 10,-2 4,-3 7,-1-2,-1 8,2 12,-2 5,-13-43,-2 65,-23 5,-1 22,-9 0,0 15,2 36,17-8,1 6,3 12,3 7,-3 22,1 6,6-31,1-1,3 5,7 15,3 5,-1-1,-8 1,-1-1,3 1,8 0,5 1,-2-2,-3-8,-2-2,2-1,3 2,2 0,-1-5,0 14,0-2,0-18,0 2,0-3,0 10,0-3,0 0,0-1,4-9,2-4,5 33,15-15,-2-27,-1-15,-4-15,-7-3,-1-7,0-5,17-1,-13-10,27-45,-11-32,-12 21,-2-7,2-22,-1-7,-3 25,0-1,-2-3,0-12,-2-3,0 2,0 6,0 2,0-2,-1-9,0-2,-2 0,-2-2,-1 0,0 3,0 12,1 3,0 0,2-9,1 1,-3 9,-5 16,1 7,9-41,-11 44,0 21,-5 17,-22 78,7 3,0 11,1-14,-2 4,1 5,2-1,2 4,-1 4,1 0,-2 7,1 1,-1 2,1 2,1-11,0 2,1 1,0 1,0 2,2 8,0 4,1 0,0-2,-1-6,0-5,0-4,0-3,1 3,2 9,1 3,1-3,0-8,-2-13,1-6,0 2,2 7,2 1,-1-3,-1 17,1-9,6 19,0-34,0-35,0-12,45-66,-5-9,0 3,1-7,-3-10,-4-3,-3 9,-2-4,-5 2,-1-5,-2 5,-2-2,0-2,4-7,3-7,-5 4,-4-1,-1 0,-1 13,1-3,-3 2,2-24,-6 3,-7 15,-1 2,10-1,0 2,-9 9,-1 3,8-33,-9 16,0 17,0 29,4 17,-3 60,14 40,-14-13,1 3,7-8,2 0,-4 12,-1 2,6-6,1-2,-2-6,1 0,1 15,-1-3,-1-21,0-3,4 1,0-1,8 35,10-26,-15-13,10-14,-14-17,12 0,-6-14,0 0,-2-6,-6-12,5-55,-9-26,-2 16,-1-8,-4 15,-2-3,1 0,0 1,0-1,0-2,0-9,0-3,0-4,0 1,1-7,-1 2,-1 9,-1 12,-1 7,-2-5,0-9,-1-9,-1 3,-1 13,-4 3,-3 8,-6-6,-2 4,-6-30,-4 43,11 22,-4 17,-4 8,0 5,1 0,1 22,8 48,1-22,-1 7,5 24,2 7,-6 9,0 2,-1-1,0 2,9-22,0 3,1-1,0-6,0 0,3 0,1-1,2 1,0-1,0-2,0 0,0 3,3 12,1 2,-2-5,-4 4,0-1,5-13,2 2,-1-9,0 30,0-16,0-26,0-15,0-17,4-7,12-61,2-30,-4 4,1-6,3 7,-1-3,-6 10,-2-4,2 0,2-3,1-1,-3 2,-4 5,-2 0,0-3,4-22,2-4,-2 9,-3 13,1 2,2-8,3-8,-3 8,-3 9,1 3,5-19,-1 4,-10 24,0 7,9-27,-10 28,0 21,-7 71,0 29,7-19,-3 8,-8 11,-6 13,-2 6,2 0,4 3,3 3,-2 1,-4 1,-3-13,-3 1,-2 0,0 3,3 2,4-1,2 3,1 1,0 1,0-2,-2-6,-2-1,0-3,-1-3,0-1,2 2,1-1,1 0,1 0,0-1,0 1,-1 2,0 2,0-1,0-2,1-7,-3 12,1-7,1 3,4-6,0 5,2-2,1-9,1 10,2-10,5-11,0-5,0 16,0-28,5-27,15-57,-5-1,3-9,14-30,1-9,-14 28,-1-1,3-1,6-4,2-1,-4 1,-2-15,-2 0,10-9,1 4,-8 22,-2 1,-2-8,1 6,16-4,-26-12,1 52,-5-8,-8 31,-20 52,-1 7,-1 1,1 2,1 28,6-27,-1-2,-10 17,6 7,3-26,4-10,11-9,-4-12,1-12,-1-1</inkml:trace>
</inkml:ink>
</file>

<file path=ppt/media/image1.png>
</file>

<file path=ppt/media/image2.tiff>
</file>

<file path=ppt/media/image3.png>
</file>

<file path=ppt/media/image3.tiff>
</file>

<file path=ppt/media/image4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11/12/18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13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58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905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2AD6B-63CC-9444-A35F-94C72C3F9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7206" y="2244726"/>
            <a:ext cx="18283238" cy="4775200"/>
          </a:xfrm>
        </p:spPr>
        <p:txBody>
          <a:bodyPr anchor="b"/>
          <a:lstStyle>
            <a:lvl1pPr algn="ctr">
              <a:defRPr sz="11997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0F7FF-DBE9-D040-A6F5-EC5DE21845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7206" y="7204076"/>
            <a:ext cx="18283238" cy="3311524"/>
          </a:xfrm>
        </p:spPr>
        <p:txBody>
          <a:bodyPr/>
          <a:lstStyle>
            <a:lvl1pPr marL="0" indent="0" algn="ctr">
              <a:buNone/>
              <a:defRPr sz="4799"/>
            </a:lvl1pPr>
            <a:lvl2pPr marL="914171" indent="0" algn="ctr">
              <a:buNone/>
              <a:defRPr sz="3999"/>
            </a:lvl2pPr>
            <a:lvl3pPr marL="1828343" indent="0" algn="ctr">
              <a:buNone/>
              <a:defRPr sz="3599"/>
            </a:lvl3pPr>
            <a:lvl4pPr marL="2742514" indent="0" algn="ctr">
              <a:buNone/>
              <a:defRPr sz="3199"/>
            </a:lvl4pPr>
            <a:lvl5pPr marL="3656686" indent="0" algn="ctr">
              <a:buNone/>
              <a:defRPr sz="3199"/>
            </a:lvl5pPr>
            <a:lvl6pPr marL="4570857" indent="0" algn="ctr">
              <a:buNone/>
              <a:defRPr sz="3199"/>
            </a:lvl6pPr>
            <a:lvl7pPr marL="5485028" indent="0" algn="ctr">
              <a:buNone/>
              <a:defRPr sz="3199"/>
            </a:lvl7pPr>
            <a:lvl8pPr marL="6399200" indent="0" algn="ctr">
              <a:buNone/>
              <a:defRPr sz="3199"/>
            </a:lvl8pPr>
            <a:lvl9pPr marL="7313371" indent="0" algn="ctr">
              <a:buNone/>
              <a:defRPr sz="3199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4CCEA-9B3E-8C4F-90CE-C7F199BF5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979B5-B521-1A4E-94B7-EDBE481D2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39231-B11D-0547-A438-9ECE92A9B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03626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4524E-AF7F-BE48-81BA-E131F804B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F44B63-6086-FA41-BD2D-3BA6784F1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55E5E-6600-8045-B336-2DA6AA4D3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D82F8-A51F-F643-B69D-314135EF1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DB1D6-4E43-D148-A18C-F9E5C477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24949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68F85-E305-5542-B3C7-7902020AB7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5256" y="730250"/>
            <a:ext cx="5256431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05D8C-AAC5-6F47-A336-A5B97659DE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5963" y="730250"/>
            <a:ext cx="15464572" cy="1162367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82371-C7D6-DF44-ABBD-2FA8523FD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31AAA-C083-7E4E-BFA0-E52FC4B0D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B943F-5D6E-4B49-8D58-2211016A0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839012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1430000" y="0"/>
            <a:ext cx="12947650" cy="13715999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463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673225" y="2220686"/>
            <a:ext cx="8753554" cy="11495314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20000" y="566057"/>
            <a:ext cx="13489668" cy="6291943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1581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456410" y="1"/>
            <a:ext cx="9921240" cy="137160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91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981200" y="5158739"/>
            <a:ext cx="6461760" cy="402336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9027855" y="5158739"/>
            <a:ext cx="6461760" cy="402336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6074510" y="5158739"/>
            <a:ext cx="6461760" cy="402336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4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4CEF0-9D60-5B44-8556-D94D1FA3E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FF8F2-BA0D-D440-B29C-000CC615C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119CD-A4CD-4048-B7E1-88F571E0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926A7-170A-C548-AC30-3540E7034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68FC6-3867-B540-AFA6-94E3CFBF6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68016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AF3E3-DAB4-C946-AAFF-654467374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267" y="3419477"/>
            <a:ext cx="21025723" cy="5705474"/>
          </a:xfrm>
        </p:spPr>
        <p:txBody>
          <a:bodyPr anchor="b"/>
          <a:lstStyle>
            <a:lvl1pPr>
              <a:defRPr sz="11997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73DAC-C37A-4047-8BB5-E22DB2ECB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267" y="9178927"/>
            <a:ext cx="21025723" cy="3000374"/>
          </a:xfrm>
        </p:spPr>
        <p:txBody>
          <a:bodyPr/>
          <a:lstStyle>
            <a:lvl1pPr marL="0" indent="0">
              <a:buNone/>
              <a:defRPr sz="4799">
                <a:solidFill>
                  <a:schemeClr val="tx1">
                    <a:tint val="75000"/>
                  </a:schemeClr>
                </a:solidFill>
              </a:defRPr>
            </a:lvl1pPr>
            <a:lvl2pPr marL="914171" indent="0">
              <a:buNone/>
              <a:defRPr sz="3999">
                <a:solidFill>
                  <a:schemeClr val="tx1">
                    <a:tint val="75000"/>
                  </a:schemeClr>
                </a:solidFill>
              </a:defRPr>
            </a:lvl2pPr>
            <a:lvl3pPr marL="1828343" indent="0">
              <a:buNone/>
              <a:defRPr sz="3599">
                <a:solidFill>
                  <a:schemeClr val="tx1">
                    <a:tint val="75000"/>
                  </a:schemeClr>
                </a:solidFill>
              </a:defRPr>
            </a:lvl3pPr>
            <a:lvl4pPr marL="2742514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4pPr>
            <a:lvl5pPr marL="3656686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5pPr>
            <a:lvl6pPr marL="4570857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6pPr>
            <a:lvl7pPr marL="5485028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7pPr>
            <a:lvl8pPr marL="6399200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8pPr>
            <a:lvl9pPr marL="7313371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63176-7F88-D44F-9350-2FCA64AC5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C693D-0C9C-9A46-8426-A41C1D552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033FB-00E7-824A-88C7-87AF7E6B0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480415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1F81-3C97-9048-88E2-BEE185C85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40D18-7E6A-834C-A687-74FBEBCC3C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5964" y="3651250"/>
            <a:ext cx="10360501" cy="870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EEF6A7-696A-B945-BE84-AF4837009B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1185" y="3651250"/>
            <a:ext cx="10360501" cy="870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2EFD3-77A9-084E-A786-3CAE11CC3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33F26D-6911-E142-8191-0D30B89E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1D6B1F-3953-974A-BCA1-B65B3A943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705844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6CA38-E0E5-0347-A15E-C09A4E80C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139" y="730251"/>
            <a:ext cx="21025723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EBCD13-C5F5-8F42-9462-676E371F5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139" y="3362326"/>
            <a:ext cx="10312888" cy="1647824"/>
          </a:xfr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7EA91-A283-C946-9FDF-DC3370421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139" y="5010150"/>
            <a:ext cx="10312888" cy="7369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A1102-0F66-5A4B-B6CB-70FCEAAA8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1186" y="3362326"/>
            <a:ext cx="10363676" cy="1647824"/>
          </a:xfr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AFA150-162A-B14A-9F08-4AB07E3C8F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1186" y="5010150"/>
            <a:ext cx="10363676" cy="7369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859601-F3E9-464D-8E79-1AF1C3057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9C062A-F820-A54B-8332-C582C535D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60740B-DBF5-2545-917F-73FB42F93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514057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48226-70F7-6A4B-AD0F-7536B4E0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C0A139-2059-8F4E-9F4F-536B5327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C281B6-543C-C34C-B330-EDB835842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3C666F-2F03-CC4B-940A-509332643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965816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3F673-041F-F347-AFD6-95EFC514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9A4F37-0599-2D4F-9F74-869133790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E55A3-446D-2446-A7B2-1C781DD42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806650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0A3B8-B0AC-CE49-84AC-96FFF3627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A0E39-20D3-1F40-9CC1-B448D0012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677" y="1974851"/>
            <a:ext cx="12341185" cy="9747250"/>
          </a:xfrm>
        </p:spPr>
        <p:txBody>
          <a:bodyPr/>
          <a:lstStyle>
            <a:lvl1pPr>
              <a:defRPr sz="6398"/>
            </a:lvl1pPr>
            <a:lvl2pPr>
              <a:defRPr sz="5599"/>
            </a:lvl2pPr>
            <a:lvl3pPr>
              <a:defRPr sz="4799"/>
            </a:lvl3pPr>
            <a:lvl4pPr>
              <a:defRPr sz="3999"/>
            </a:lvl4pPr>
            <a:lvl5pPr>
              <a:defRPr sz="3999"/>
            </a:lvl5pPr>
            <a:lvl6pPr>
              <a:defRPr sz="3999"/>
            </a:lvl6pPr>
            <a:lvl7pPr>
              <a:defRPr sz="3999"/>
            </a:lvl7pPr>
            <a:lvl8pPr>
              <a:defRPr sz="3999"/>
            </a:lvl8pPr>
            <a:lvl9pPr>
              <a:defRPr sz="39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B23227-203D-DB4A-B297-B31BE81DF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51ABC-49D8-DA49-9D0F-31C43A97D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0D6C0-0789-184E-B2E5-2CBDC921E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D411F-4C33-5A42-B676-F071E075C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98890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FFA1C-B84F-D845-BEEB-1C8841C65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976010-F3BA-AF47-A2C5-70E5891784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3677" y="1974851"/>
            <a:ext cx="12341185" cy="9747250"/>
          </a:xfrm>
        </p:spPr>
        <p:txBody>
          <a:bodyPr/>
          <a:lstStyle>
            <a:lvl1pPr marL="0" indent="0">
              <a:buNone/>
              <a:defRPr sz="6398"/>
            </a:lvl1pPr>
            <a:lvl2pPr marL="914171" indent="0">
              <a:buNone/>
              <a:defRPr sz="5599"/>
            </a:lvl2pPr>
            <a:lvl3pPr marL="1828343" indent="0">
              <a:buNone/>
              <a:defRPr sz="4799"/>
            </a:lvl3pPr>
            <a:lvl4pPr marL="2742514" indent="0">
              <a:buNone/>
              <a:defRPr sz="3999"/>
            </a:lvl4pPr>
            <a:lvl5pPr marL="3656686" indent="0">
              <a:buNone/>
              <a:defRPr sz="3999"/>
            </a:lvl5pPr>
            <a:lvl6pPr marL="4570857" indent="0">
              <a:buNone/>
              <a:defRPr sz="3999"/>
            </a:lvl6pPr>
            <a:lvl7pPr marL="5485028" indent="0">
              <a:buNone/>
              <a:defRPr sz="3999"/>
            </a:lvl7pPr>
            <a:lvl8pPr marL="6399200" indent="0">
              <a:buNone/>
              <a:defRPr sz="3999"/>
            </a:lvl8pPr>
            <a:lvl9pPr marL="7313371" indent="0">
              <a:buNone/>
              <a:defRPr sz="3999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F49297-A7E7-754B-9C78-E47F2BAA5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899139-1C18-0E44-B45C-A90C50FC2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154EF-4F57-984E-8C1A-690E74DA0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23338-B835-384E-A537-DC7A5A293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684916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C68F35-64C2-F14C-BA71-2E2DA1F72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15B837-6CED-4A4B-9C1D-E1BF58595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7FB97-ABDC-574F-80A5-B508D6E351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CA92CD-5D4B-494D-9D90-DDD27CA8BB19}" type="datetimeFigureOut">
              <a:rPr lang="ru-RU" smtClean="0"/>
              <a:t>12.11.2018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F893B-199D-F94F-AE4C-5DEAF757D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981FE-5A72-6343-B979-BF546860D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C178B-EA9C-E242-9154-E2D41283FB54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C193B78-3385-C24E-AFD1-343E596D43A7}"/>
              </a:ext>
            </a:extLst>
          </p:cNvPr>
          <p:cNvSpPr/>
          <p:nvPr userDrawn="1"/>
        </p:nvSpPr>
        <p:spPr>
          <a:xfrm>
            <a:off x="501004" y="714705"/>
            <a:ext cx="1812469" cy="645479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0413EB-CECC-7543-B552-A13F5A6FBE28}"/>
              </a:ext>
            </a:extLst>
          </p:cNvPr>
          <p:cNvSpPr txBox="1"/>
          <p:nvPr userDrawn="1"/>
        </p:nvSpPr>
        <p:spPr>
          <a:xfrm>
            <a:off x="1004882" y="690390"/>
            <a:ext cx="1021680" cy="615517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800" b="0" i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pPr algn="ctr"/>
              <a:t>‹#›</a:t>
            </a:fld>
            <a:r>
              <a:rPr lang="id-ID" sz="2800" b="0" i="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36017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0" r:id="rId1"/>
    <p:sldLayoutId id="2147483991" r:id="rId2"/>
    <p:sldLayoutId id="2147483992" r:id="rId3"/>
    <p:sldLayoutId id="2147483993" r:id="rId4"/>
    <p:sldLayoutId id="2147483994" r:id="rId5"/>
    <p:sldLayoutId id="2147483995" r:id="rId6"/>
    <p:sldLayoutId id="2147483996" r:id="rId7"/>
    <p:sldLayoutId id="2147483997" r:id="rId8"/>
    <p:sldLayoutId id="2147483998" r:id="rId9"/>
    <p:sldLayoutId id="2147483999" r:id="rId10"/>
    <p:sldLayoutId id="2147484000" r:id="rId11"/>
    <p:sldLayoutId id="2147484002" r:id="rId12"/>
    <p:sldLayoutId id="2147484003" r:id="rId13"/>
    <p:sldLayoutId id="2147484005" r:id="rId14"/>
    <p:sldLayoutId id="2147484006" r:id="rId15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17713" y="4232684"/>
            <a:ext cx="24159938" cy="5124041"/>
            <a:chOff x="101765" y="4232684"/>
            <a:chExt cx="24159938" cy="5124041"/>
          </a:xfrm>
        </p:grpSpPr>
        <p:sp>
          <p:nvSpPr>
            <p:cNvPr id="10" name="TextBox 9"/>
            <p:cNvSpPr txBox="1"/>
            <p:nvPr/>
          </p:nvSpPr>
          <p:spPr>
            <a:xfrm>
              <a:off x="101765" y="4232684"/>
              <a:ext cx="24159938" cy="3770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3900" b="1" spc="600" dirty="0">
                  <a:solidFill>
                    <a:schemeClr val="tx2"/>
                  </a:solidFill>
                  <a:latin typeface="Playfair Display SC" charset="0"/>
                  <a:ea typeface="Playfair Display SC" charset="0"/>
                  <a:cs typeface="Playfair Display SC" charset="0"/>
                </a:rPr>
                <a:t>Cooper basin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988760" y="8173068"/>
              <a:ext cx="18385948" cy="1183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5400" b="1" spc="600" dirty="0">
                  <a:solidFill>
                    <a:schemeClr val="accent2"/>
                  </a:solidFill>
                  <a:latin typeface="Montserrat" pitchFamily="2" charset="77"/>
                  <a:ea typeface="Playfair Display SC" charset="0"/>
                  <a:cs typeface="Playfair Display SC" charset="0"/>
                </a:rPr>
                <a:t>History of the project and learned lessons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7B6A4F54-FD6E-8A4C-A385-9B5B56BA02FD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rgbClr val="F7F7F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4572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7D68F56-2847-DD42-9311-8F198746B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5979" y="3788697"/>
            <a:ext cx="11821671" cy="788111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4FD5EBE-DC17-1347-A767-D88428558110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555171" y="2046189"/>
            <a:ext cx="234565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Lessons Learned from Natural Hydrothermal Systems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1146" y="3160330"/>
            <a:ext cx="23090530" cy="9194248"/>
          </a:xfrm>
          <a:prstGeom prst="rect">
            <a:avLst/>
          </a:prstGeom>
          <a:solidFill>
            <a:srgbClr val="F7F7F7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Monitoring of acoustic emissions 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Effect of rock-fluid interactions 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Pumping the production well to get the high-pressure drops needed for high flow rates without increasing overall reservoir pressure seems to reduce the risk of short circuiting while producing at high rates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The wells needed to access the stimulated volume can be targeted and drilled into the fractures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Circulation for extended time periods without temperature drop is possible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Models are available for characterizing fractures and for managing the reservoir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Induced seismicity concerns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78391E0-1AD7-6943-975F-A53DFD006D26}"/>
              </a:ext>
            </a:extLst>
          </p:cNvPr>
          <p:cNvSpPr/>
          <p:nvPr/>
        </p:nvSpPr>
        <p:spPr>
          <a:xfrm>
            <a:off x="555171" y="533399"/>
            <a:ext cx="1839686" cy="718133"/>
          </a:xfrm>
          <a:prstGeom prst="roundRect">
            <a:avLst>
              <a:gd name="adj" fmla="val 50000"/>
            </a:avLst>
          </a:prstGeom>
          <a:solidFill>
            <a:srgbClr val="44536A"/>
          </a:solidFill>
          <a:ln>
            <a:solidFill>
              <a:srgbClr val="4453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Montserrat" pitchFamily="2" charset="77"/>
                <a:cs typeface="Al Tarikh" pitchFamily="2" charset="-78"/>
              </a:rPr>
              <a:t>1</a:t>
            </a:r>
            <a:endParaRPr lang="ru-RU" sz="4400" dirty="0">
              <a:latin typeface="Playfair Display" pitchFamily="2" charset="77"/>
              <a:cs typeface="Al Tarik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5891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668496" y="2046189"/>
            <a:ext cx="210406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Initial conditions for development of</a:t>
            </a:r>
          </a:p>
          <a:p>
            <a:pPr algn="ctr"/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 Australian EGS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43200" y="4644950"/>
            <a:ext cx="9141018" cy="911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spc="600" dirty="0">
                <a:solidFill>
                  <a:schemeClr val="accent2"/>
                </a:solidFill>
                <a:latin typeface="Montserrat Semi" charset="0"/>
                <a:ea typeface="Montserrat Semi" charset="0"/>
                <a:cs typeface="Montserrat Semi" charset="0"/>
              </a:rPr>
              <a:t>Potential difficulties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43200" y="5556546"/>
            <a:ext cx="8872504" cy="3654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Australian continent is under regional overthrust tectonic stress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4000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2EF4CA-6BED-CD4B-95A5-EE24CB48A18F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1DB59B7-A1D7-C141-BD63-02AC456DFB61}"/>
              </a:ext>
            </a:extLst>
          </p:cNvPr>
          <p:cNvSpPr/>
          <p:nvPr/>
        </p:nvSpPr>
        <p:spPr>
          <a:xfrm>
            <a:off x="555171" y="533399"/>
            <a:ext cx="1839686" cy="718133"/>
          </a:xfrm>
          <a:prstGeom prst="roundRect">
            <a:avLst>
              <a:gd name="adj" fmla="val 50000"/>
            </a:avLst>
          </a:prstGeom>
          <a:solidFill>
            <a:srgbClr val="44536A"/>
          </a:solidFill>
          <a:ln>
            <a:solidFill>
              <a:srgbClr val="4453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Montserrat" pitchFamily="2" charset="77"/>
                <a:cs typeface="Al Tarikh" pitchFamily="2" charset="-78"/>
              </a:rPr>
              <a:t>1</a:t>
            </a:r>
            <a:endParaRPr lang="ru-RU" sz="4400" dirty="0">
              <a:latin typeface="Playfair Display" pitchFamily="2" charset="77"/>
              <a:cs typeface="Al Tarikh" pitchFamily="2" charset="-7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50ACAC-94EF-9648-87E6-87B1AC789D21}"/>
              </a:ext>
            </a:extLst>
          </p:cNvPr>
          <p:cNvSpPr txBox="1"/>
          <p:nvPr/>
        </p:nvSpPr>
        <p:spPr>
          <a:xfrm>
            <a:off x="13568136" y="4644950"/>
            <a:ext cx="9141018" cy="911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spc="600" dirty="0">
                <a:solidFill>
                  <a:schemeClr val="accent2"/>
                </a:solidFill>
                <a:latin typeface="Montserrat Semi" charset="0"/>
                <a:ea typeface="Montserrat Semi" charset="0"/>
                <a:cs typeface="Montserrat Semi" charset="0"/>
              </a:rPr>
              <a:t>Favorable factors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F13B5C-CB64-034E-8469-F13CC2A32AE0}"/>
              </a:ext>
            </a:extLst>
          </p:cNvPr>
          <p:cNvSpPr txBox="1"/>
          <p:nvPr/>
        </p:nvSpPr>
        <p:spPr>
          <a:xfrm>
            <a:off x="13568136" y="5556546"/>
            <a:ext cx="8872504" cy="3654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Extent of granitic basement with high heat flow due to radioactive decay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Abundance of data</a:t>
            </a:r>
          </a:p>
        </p:txBody>
      </p:sp>
    </p:spTree>
    <p:extLst>
      <p:ext uri="{BB962C8B-B14F-4D97-AF65-F5344CB8AC3E}">
        <p14:creationId xmlns:p14="http://schemas.microsoft.com/office/powerpoint/2010/main" val="1518260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FD5EBE-DC17-1347-A767-D88428558110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rgbClr val="F7F7F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11527684" y="2316277"/>
            <a:ext cx="10591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Hunter Valley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27684" y="3331940"/>
            <a:ext cx="10118271" cy="6424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Development of EGS in Australia started in Hunter Valley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Boreholes at 300 m to 920m deep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Confirmation of geothermal anomaly on Australian continent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Stimulation of commercial interest in Australian’s hot dry rock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38E05B33-5BDC-2241-BA29-1932080224A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43222" t="3054" r="13944" b="-3054"/>
          <a:stretch/>
        </p:blipFill>
        <p:spPr>
          <a:xfrm>
            <a:off x="555171" y="1461356"/>
            <a:ext cx="9891156" cy="11495314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78391E0-1AD7-6943-975F-A53DFD006D26}"/>
              </a:ext>
            </a:extLst>
          </p:cNvPr>
          <p:cNvSpPr/>
          <p:nvPr/>
        </p:nvSpPr>
        <p:spPr>
          <a:xfrm>
            <a:off x="555171" y="533399"/>
            <a:ext cx="1839686" cy="718133"/>
          </a:xfrm>
          <a:prstGeom prst="roundRect">
            <a:avLst>
              <a:gd name="adj" fmla="val 50000"/>
            </a:avLst>
          </a:prstGeom>
          <a:solidFill>
            <a:srgbClr val="44536A"/>
          </a:solidFill>
          <a:ln>
            <a:solidFill>
              <a:srgbClr val="4453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Montserrat" pitchFamily="2" charset="77"/>
                <a:cs typeface="Al Tarikh" pitchFamily="2" charset="-78"/>
              </a:rPr>
              <a:t>2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23BBDD-9363-B34E-B7D3-9051219E3C4C}"/>
              </a:ext>
            </a:extLst>
          </p:cNvPr>
          <p:cNvCxnSpPr>
            <a:cxnSpLocks/>
          </p:cNvCxnSpPr>
          <p:nvPr/>
        </p:nvCxnSpPr>
        <p:spPr>
          <a:xfrm>
            <a:off x="7336465" y="9207795"/>
            <a:ext cx="4191219" cy="1870584"/>
          </a:xfrm>
          <a:prstGeom prst="straightConnector1">
            <a:avLst/>
          </a:prstGeom>
          <a:ln w="762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733FFF22-1FCA-CB42-A572-0946FBC56503}"/>
              </a:ext>
            </a:extLst>
          </p:cNvPr>
          <p:cNvSpPr/>
          <p:nvPr/>
        </p:nvSpPr>
        <p:spPr>
          <a:xfrm>
            <a:off x="11865935" y="10622581"/>
            <a:ext cx="6703322" cy="911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spc="600" dirty="0">
                <a:latin typeface="Montserrat Semi" charset="0"/>
                <a:ea typeface="Montserrat Semi" charset="0"/>
                <a:cs typeface="Montserrat Semi" charset="0"/>
              </a:rPr>
              <a:t>Hunter Valley EGS</a:t>
            </a:r>
          </a:p>
        </p:txBody>
      </p:sp>
    </p:spTree>
    <p:extLst>
      <p:ext uri="{BB962C8B-B14F-4D97-AF65-F5344CB8AC3E}">
        <p14:creationId xmlns:p14="http://schemas.microsoft.com/office/powerpoint/2010/main" val="781098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FD5EBE-DC17-1347-A767-D88428558110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12864706" y="2144667"/>
            <a:ext cx="10591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Cooper Basin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864706" y="3160330"/>
            <a:ext cx="10118271" cy="7347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The interest shifted from Hunter Valley to Cooper Basin in 2002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Temperature approaches 250C at 4 km deep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 Basin characteristics: overthrust tectonic stress, granitic basement, high heat flow because of radioactive activity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78391E0-1AD7-6943-975F-A53DFD006D26}"/>
              </a:ext>
            </a:extLst>
          </p:cNvPr>
          <p:cNvSpPr/>
          <p:nvPr/>
        </p:nvSpPr>
        <p:spPr>
          <a:xfrm>
            <a:off x="555171" y="533399"/>
            <a:ext cx="1839686" cy="718133"/>
          </a:xfrm>
          <a:prstGeom prst="roundRect">
            <a:avLst>
              <a:gd name="adj" fmla="val 50000"/>
            </a:avLst>
          </a:prstGeom>
          <a:solidFill>
            <a:srgbClr val="44536A"/>
          </a:solidFill>
          <a:ln>
            <a:solidFill>
              <a:srgbClr val="4453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Montserrat" pitchFamily="2" charset="77"/>
                <a:cs typeface="Al Tarikh" pitchFamily="2" charset="-78"/>
              </a:rPr>
              <a:t>3</a:t>
            </a:r>
            <a:endParaRPr lang="ru-RU" sz="4400" dirty="0">
              <a:latin typeface="Playfair Display" pitchFamily="2" charset="77"/>
              <a:cs typeface="Al Tarikh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EB16CD-DB73-5E42-8E3C-AB3E1FB6F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144" y="1545445"/>
            <a:ext cx="9596724" cy="903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8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A22CF36B-9922-8242-9DCC-686F37F9ED07}"/>
              </a:ext>
            </a:extLst>
          </p:cNvPr>
          <p:cNvSpPr txBox="1"/>
          <p:nvPr/>
        </p:nvSpPr>
        <p:spPr>
          <a:xfrm>
            <a:off x="14482501" y="4170310"/>
            <a:ext cx="7069481" cy="3337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Completed in 2004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Was targeted to intersect the reservoir at 4,310 m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Hit the reservoir at 4,325 m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 Sidetrack in 2004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latin typeface="Montserrat Light" charset="0"/>
                <a:ea typeface="Montserrat Light" charset="0"/>
                <a:cs typeface="Montserrat Light" charset="0"/>
              </a:rPr>
              <a:t>2005 – test of the well</a:t>
            </a:r>
            <a:endParaRPr lang="en-US" sz="2400" baseline="30000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850089" y="1545445"/>
            <a:ext cx="206774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Development of the geothermal resource in Cooper basin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037260" y="3484437"/>
            <a:ext cx="6433670" cy="70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b="1" spc="600" dirty="0">
                <a:solidFill>
                  <a:schemeClr val="accent2"/>
                </a:solidFill>
                <a:latin typeface="Montserrat Semi" charset="0"/>
                <a:ea typeface="Montserrat Semi" charset="0"/>
                <a:cs typeface="Montserrat Semi" charset="0"/>
              </a:rPr>
              <a:t>Habanero 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037259" y="4149877"/>
            <a:ext cx="7069481" cy="7769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Completed in Oct, 2003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Total depth 4,421 m, intersected granite at 3,668 m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Was drilled into granite using a 1,740 kg/m</a:t>
            </a:r>
            <a:r>
              <a:rPr lang="en-US" sz="2400" baseline="300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3  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mud till 4,139 m, from 4,139 m the well was drilled with lower mud density 1,410 kg/m</a:t>
            </a:r>
            <a:r>
              <a:rPr lang="en-US" sz="2400" baseline="300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3 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Blow at 4,209 m 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1,580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bbl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 (250 m3) - mud lost, 169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bbl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 (27 m3) -  total influx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Nov.-Dec. 2003 – stimulation of the well, expansion of reservoir from 0.7 km</a:t>
            </a:r>
            <a:r>
              <a:rPr lang="en-US" sz="2400" baseline="300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2  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to 3 km</a:t>
            </a:r>
            <a:r>
              <a:rPr lang="en-US" sz="2400" baseline="300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Sep. 2005 – stimulation of the well, expansion reservoir from 3 km</a:t>
            </a:r>
            <a:r>
              <a:rPr lang="en-US" sz="2400" baseline="300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2  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to 4 km</a:t>
            </a:r>
            <a:r>
              <a:rPr lang="en-US" sz="2400" baseline="300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2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E66110-64FE-8249-B810-5DA240999062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3DB10FC-FEB5-DB42-96BC-28BF48AE012C}"/>
              </a:ext>
            </a:extLst>
          </p:cNvPr>
          <p:cNvSpPr/>
          <p:nvPr/>
        </p:nvSpPr>
        <p:spPr>
          <a:xfrm>
            <a:off x="555171" y="533399"/>
            <a:ext cx="1839686" cy="718133"/>
          </a:xfrm>
          <a:prstGeom prst="roundRect">
            <a:avLst>
              <a:gd name="adj" fmla="val 50000"/>
            </a:avLst>
          </a:prstGeom>
          <a:solidFill>
            <a:srgbClr val="44536A"/>
          </a:solidFill>
          <a:ln>
            <a:solidFill>
              <a:srgbClr val="4453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Montserrat" pitchFamily="2" charset="77"/>
                <a:cs typeface="Al Tarikh" pitchFamily="2" charset="-78"/>
              </a:rPr>
              <a:t>4</a:t>
            </a:r>
            <a:endParaRPr lang="ru-RU" sz="4400" dirty="0">
              <a:latin typeface="Playfair Display" pitchFamily="2" charset="77"/>
              <a:cs typeface="Al Tarikh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782A6-46A1-D843-9E2B-D34EE165617C}"/>
              </a:ext>
            </a:extLst>
          </p:cNvPr>
          <p:cNvSpPr txBox="1"/>
          <p:nvPr/>
        </p:nvSpPr>
        <p:spPr>
          <a:xfrm>
            <a:off x="14270911" y="3504870"/>
            <a:ext cx="5631603" cy="70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b="1" spc="600" dirty="0">
                <a:solidFill>
                  <a:schemeClr val="accent2"/>
                </a:solidFill>
                <a:latin typeface="Montserrat Semi" charset="0"/>
                <a:ea typeface="Montserrat Semi" charset="0"/>
                <a:cs typeface="Montserrat Semi" charset="0"/>
              </a:rPr>
              <a:t>Habanero 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68E9613-755A-1145-A461-BE63E8104E17}"/>
                  </a:ext>
                </a:extLst>
              </p14:cNvPr>
              <p14:cNvContentPartPr/>
              <p14:nvPr/>
            </p14:nvContentPartPr>
            <p14:xfrm>
              <a:off x="21768342" y="460692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68E9613-755A-1145-A461-BE63E8104E1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714702" y="4498920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A0E5833-456A-694A-ACA9-EBEB8660EE22}"/>
                  </a:ext>
                </a:extLst>
              </p14:cNvPr>
              <p14:cNvContentPartPr/>
              <p14:nvPr/>
            </p14:nvContentPartPr>
            <p14:xfrm>
              <a:off x="21551982" y="2199960"/>
              <a:ext cx="386280" cy="1819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A0E5833-456A-694A-ACA9-EBEB8660EE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497982" y="2091960"/>
                <a:ext cx="493920" cy="203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993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E6B4CDB-949A-4342-A297-32240C9BB755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73518A6-9106-264E-83AB-7D0376AA28E0}"/>
              </a:ext>
            </a:extLst>
          </p:cNvPr>
          <p:cNvSpPr/>
          <p:nvPr/>
        </p:nvSpPr>
        <p:spPr>
          <a:xfrm>
            <a:off x="555171" y="533399"/>
            <a:ext cx="1839686" cy="718133"/>
          </a:xfrm>
          <a:prstGeom prst="roundRect">
            <a:avLst>
              <a:gd name="adj" fmla="val 50000"/>
            </a:avLst>
          </a:prstGeom>
          <a:solidFill>
            <a:srgbClr val="44536A"/>
          </a:solidFill>
          <a:ln>
            <a:solidFill>
              <a:srgbClr val="4453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Montserrat" pitchFamily="2" charset="77"/>
                <a:cs typeface="Al Tarikh" pitchFamily="2" charset="-78"/>
              </a:rPr>
              <a:t>5</a:t>
            </a:r>
            <a:endParaRPr lang="ru-RU" sz="4400" dirty="0">
              <a:latin typeface="Playfair Display" pitchFamily="2" charset="77"/>
              <a:cs typeface="Al Tarikh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19201" y="1545445"/>
            <a:ext cx="162556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Test of the closed geothermal system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981E4C-1A00-F648-A12F-F5A0F7422196}"/>
              </a:ext>
            </a:extLst>
          </p:cNvPr>
          <p:cNvSpPr txBox="1"/>
          <p:nvPr/>
        </p:nvSpPr>
        <p:spPr>
          <a:xfrm>
            <a:off x="1813051" y="5443474"/>
            <a:ext cx="10118271" cy="3654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 Delayed test in 2005</a:t>
            </a:r>
          </a:p>
          <a:p>
            <a:pPr marL="342900" indent="-342900" algn="just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2">
                    <a:lumMod val="10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 Apr.- June 2006 – Second sidetrack to reestablish connection between two wells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561B40-21D9-D148-AA77-C50339DAF0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688"/>
          <a:stretch/>
        </p:blipFill>
        <p:spPr>
          <a:xfrm>
            <a:off x="13134501" y="2890346"/>
            <a:ext cx="10654040" cy="10290366"/>
          </a:xfrm>
          <a:prstGeom prst="rect">
            <a:avLst/>
          </a:prstGeom>
          <a:ln w="63500">
            <a:noFill/>
          </a:ln>
          <a:effectLst>
            <a:outerShdw blurRad="254000" dir="2700000" sx="102000" sy="102000" algn="tl" rotWithShape="0">
              <a:prstClr val="black">
                <a:alpha val="16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D1F5BAE-39A8-3940-A1A4-596FAFC1A5CC}"/>
              </a:ext>
            </a:extLst>
          </p:cNvPr>
          <p:cNvSpPr/>
          <p:nvPr/>
        </p:nvSpPr>
        <p:spPr>
          <a:xfrm>
            <a:off x="22876934" y="3120886"/>
            <a:ext cx="911608" cy="38895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1F0C-96A8-A045-89D2-2E6173F01866}"/>
              </a:ext>
            </a:extLst>
          </p:cNvPr>
          <p:cNvSpPr/>
          <p:nvPr/>
        </p:nvSpPr>
        <p:spPr>
          <a:xfrm>
            <a:off x="22876932" y="9831741"/>
            <a:ext cx="911608" cy="1987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1658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Rectangle 275">
            <a:extLst>
              <a:ext uri="{FF2B5EF4-FFF2-40B4-BE49-F238E27FC236}">
                <a16:creationId xmlns:a16="http://schemas.microsoft.com/office/drawing/2014/main" id="{E662CAF9-E4E5-0A40-8981-379BAAC6267C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8" name="Picture 277">
            <a:extLst>
              <a:ext uri="{FF2B5EF4-FFF2-40B4-BE49-F238E27FC236}">
                <a16:creationId xmlns:a16="http://schemas.microsoft.com/office/drawing/2014/main" id="{E94B891A-B4E9-0B4A-B039-3405EBB66B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09" r="1"/>
          <a:stretch/>
        </p:blipFill>
        <p:spPr>
          <a:xfrm>
            <a:off x="555171" y="1545445"/>
            <a:ext cx="16751522" cy="1164005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BE384C-8B3D-064E-87A1-7D1ABC1FF896}"/>
              </a:ext>
            </a:extLst>
          </p:cNvPr>
          <p:cNvSpPr/>
          <p:nvPr/>
        </p:nvSpPr>
        <p:spPr>
          <a:xfrm>
            <a:off x="11654715" y="1251532"/>
            <a:ext cx="12167763" cy="12174536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7" name="Rounded Rectangle 276">
            <a:extLst>
              <a:ext uri="{FF2B5EF4-FFF2-40B4-BE49-F238E27FC236}">
                <a16:creationId xmlns:a16="http://schemas.microsoft.com/office/drawing/2014/main" id="{29AE10BF-2355-CF40-831D-707A01041382}"/>
              </a:ext>
            </a:extLst>
          </p:cNvPr>
          <p:cNvSpPr/>
          <p:nvPr/>
        </p:nvSpPr>
        <p:spPr>
          <a:xfrm>
            <a:off x="555171" y="533399"/>
            <a:ext cx="1839686" cy="718133"/>
          </a:xfrm>
          <a:prstGeom prst="roundRect">
            <a:avLst>
              <a:gd name="adj" fmla="val 50000"/>
            </a:avLst>
          </a:prstGeom>
          <a:solidFill>
            <a:srgbClr val="44536A"/>
          </a:solidFill>
          <a:ln>
            <a:solidFill>
              <a:srgbClr val="4453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Montserrat" pitchFamily="2" charset="77"/>
                <a:cs typeface="Al Tarikh" pitchFamily="2" charset="-78"/>
              </a:rPr>
              <a:t>6</a:t>
            </a:r>
            <a:endParaRPr lang="ru-RU" sz="4400" dirty="0">
              <a:latin typeface="Playfair Display" pitchFamily="2" charset="77"/>
              <a:cs typeface="Al Tarikh" pitchFamily="2" charset="-78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11922340" y="1545445"/>
            <a:ext cx="10553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Learned lessons at Cooper Basin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1922340" y="3441680"/>
            <a:ext cx="9912285" cy="4577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Buried radiogenic granite heat sources are ideal in this environment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Granite with relatively uniform - huge potential heat resource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highlight>
                  <a:srgbClr val="FFFF00"/>
                </a:highlight>
                <a:latin typeface="Montserrat Light" charset="0"/>
                <a:ea typeface="Montserrat Light" charset="0"/>
                <a:cs typeface="Montserrat Light" charset="0"/>
              </a:rPr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975526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Rectangle 275">
            <a:extLst>
              <a:ext uri="{FF2B5EF4-FFF2-40B4-BE49-F238E27FC236}">
                <a16:creationId xmlns:a16="http://schemas.microsoft.com/office/drawing/2014/main" id="{E662CAF9-E4E5-0A40-8981-379BAAC6267C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8" name="Picture 277">
            <a:extLst>
              <a:ext uri="{FF2B5EF4-FFF2-40B4-BE49-F238E27FC236}">
                <a16:creationId xmlns:a16="http://schemas.microsoft.com/office/drawing/2014/main" id="{E94B891A-B4E9-0B4A-B039-3405EBB66B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09" r="1"/>
          <a:stretch/>
        </p:blipFill>
        <p:spPr>
          <a:xfrm>
            <a:off x="555171" y="1545445"/>
            <a:ext cx="16751522" cy="1164005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BE384C-8B3D-064E-87A1-7D1ABC1FF896}"/>
              </a:ext>
            </a:extLst>
          </p:cNvPr>
          <p:cNvSpPr/>
          <p:nvPr/>
        </p:nvSpPr>
        <p:spPr>
          <a:xfrm>
            <a:off x="11654715" y="1251532"/>
            <a:ext cx="12167763" cy="12174536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7" name="Rounded Rectangle 276">
            <a:extLst>
              <a:ext uri="{FF2B5EF4-FFF2-40B4-BE49-F238E27FC236}">
                <a16:creationId xmlns:a16="http://schemas.microsoft.com/office/drawing/2014/main" id="{29AE10BF-2355-CF40-831D-707A01041382}"/>
              </a:ext>
            </a:extLst>
          </p:cNvPr>
          <p:cNvSpPr/>
          <p:nvPr/>
        </p:nvSpPr>
        <p:spPr>
          <a:xfrm>
            <a:off x="555171" y="533399"/>
            <a:ext cx="1839686" cy="718133"/>
          </a:xfrm>
          <a:prstGeom prst="roundRect">
            <a:avLst>
              <a:gd name="adj" fmla="val 50000"/>
            </a:avLst>
          </a:prstGeom>
          <a:solidFill>
            <a:srgbClr val="44536A"/>
          </a:solidFill>
          <a:ln>
            <a:solidFill>
              <a:srgbClr val="4453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Montserrat" pitchFamily="2" charset="77"/>
                <a:cs typeface="Al Tarikh" pitchFamily="2" charset="-78"/>
              </a:rPr>
              <a:t>7</a:t>
            </a:r>
            <a:endParaRPr lang="ru-RU" sz="4400" dirty="0">
              <a:latin typeface="Playfair Display" pitchFamily="2" charset="77"/>
              <a:cs typeface="Al Tarikh" pitchFamily="2" charset="-78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11922340" y="1545445"/>
            <a:ext cx="10553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Learned lessons at Cooper Basin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1922340" y="3441680"/>
            <a:ext cx="9912285" cy="884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10000"/>
                </a:schemeClr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Continuation</a:t>
            </a:r>
          </a:p>
        </p:txBody>
      </p:sp>
    </p:spTree>
    <p:extLst>
      <p:ext uri="{BB962C8B-B14F-4D97-AF65-F5344CB8AC3E}">
        <p14:creationId xmlns:p14="http://schemas.microsoft.com/office/powerpoint/2010/main" val="3188831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17713" y="4232684"/>
            <a:ext cx="24159938" cy="5004176"/>
            <a:chOff x="101765" y="4232684"/>
            <a:chExt cx="24159938" cy="5004176"/>
          </a:xfrm>
        </p:grpSpPr>
        <p:sp>
          <p:nvSpPr>
            <p:cNvPr id="10" name="TextBox 9"/>
            <p:cNvSpPr txBox="1"/>
            <p:nvPr/>
          </p:nvSpPr>
          <p:spPr>
            <a:xfrm>
              <a:off x="101765" y="4232684"/>
              <a:ext cx="24159938" cy="3770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3900" b="1" spc="600" dirty="0">
                  <a:solidFill>
                    <a:schemeClr val="tx2"/>
                  </a:solidFill>
                  <a:latin typeface="Playfair Display SC" charset="0"/>
                  <a:ea typeface="Playfair Display SC" charset="0"/>
                  <a:cs typeface="Playfair Display SC" charset="0"/>
                </a:rPr>
                <a:t>Conclusion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68383" y="8075388"/>
              <a:ext cx="19608988" cy="11614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5400" b="1" spc="600" dirty="0">
                  <a:solidFill>
                    <a:schemeClr val="accent2"/>
                  </a:solidFill>
                  <a:latin typeface="Montserrat" pitchFamily="2" charset="77"/>
                  <a:ea typeface="Playfair Display SC" charset="0"/>
                  <a:cs typeface="Playfair Display SC" charset="0"/>
                </a:rPr>
                <a:t>Generalizations from EGS Field Testing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7B6A4F54-FD6E-8A4C-A385-9B5B56BA02FD}"/>
              </a:ext>
            </a:extLst>
          </p:cNvPr>
          <p:cNvSpPr/>
          <p:nvPr/>
        </p:nvSpPr>
        <p:spPr>
          <a:xfrm>
            <a:off x="206829" y="239486"/>
            <a:ext cx="2536371" cy="1512790"/>
          </a:xfrm>
          <a:prstGeom prst="rect">
            <a:avLst/>
          </a:prstGeom>
          <a:solidFill>
            <a:srgbClr val="F7F7F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432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32202</TotalTime>
  <Words>439</Words>
  <Application>Microsoft Macintosh PowerPoint</Application>
  <PresentationFormat>Custom</PresentationFormat>
  <Paragraphs>64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Al Tarikh</vt:lpstr>
      <vt:lpstr>Arial</vt:lpstr>
      <vt:lpstr>Calibri</vt:lpstr>
      <vt:lpstr>Calibri Light</vt:lpstr>
      <vt:lpstr>Montserrat</vt:lpstr>
      <vt:lpstr>Montserrat Light</vt:lpstr>
      <vt:lpstr>Montserrat Semi</vt:lpstr>
      <vt:lpstr>Playfair Display</vt:lpstr>
      <vt:lpstr>Playfair Display SC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Awesome PPT</Manager>
  <Company>Awesome PPT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Slidedizer Presentation</dc:title>
  <dc:subject>Awesome PPT</dc:subject>
  <dc:creator>Slidedizer Co.</dc:creator>
  <cp:keywords>Awesome PPT</cp:keywords>
  <dc:description>Awesome PPT</dc:description>
  <cp:lastModifiedBy>Ирина Циряпкина</cp:lastModifiedBy>
  <cp:revision>6259</cp:revision>
  <dcterms:created xsi:type="dcterms:W3CDTF">2014-11-12T21:47:38Z</dcterms:created>
  <dcterms:modified xsi:type="dcterms:W3CDTF">2018-11-13T04:48:23Z</dcterms:modified>
  <cp:category>Awesome PPT</cp:category>
</cp:coreProperties>
</file>